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44"/>
  </p:notesMasterIdLst>
  <p:sldIdLst>
    <p:sldId id="256" r:id="rId2"/>
    <p:sldId id="271" r:id="rId3"/>
    <p:sldId id="272" r:id="rId4"/>
    <p:sldId id="274" r:id="rId5"/>
    <p:sldId id="292" r:id="rId6"/>
    <p:sldId id="293" r:id="rId7"/>
    <p:sldId id="275" r:id="rId8"/>
    <p:sldId id="294" r:id="rId9"/>
    <p:sldId id="277" r:id="rId10"/>
    <p:sldId id="295" r:id="rId11"/>
    <p:sldId id="278" r:id="rId12"/>
    <p:sldId id="279" r:id="rId13"/>
    <p:sldId id="280" r:id="rId14"/>
    <p:sldId id="296" r:id="rId15"/>
    <p:sldId id="297" r:id="rId16"/>
    <p:sldId id="282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4" r:id="rId25"/>
    <p:sldId id="306" r:id="rId26"/>
    <p:sldId id="286" r:id="rId27"/>
    <p:sldId id="287" r:id="rId28"/>
    <p:sldId id="308" r:id="rId29"/>
    <p:sldId id="288" r:id="rId30"/>
    <p:sldId id="307" r:id="rId31"/>
    <p:sldId id="315" r:id="rId32"/>
    <p:sldId id="291" r:id="rId33"/>
    <p:sldId id="269" r:id="rId34"/>
    <p:sldId id="309" r:id="rId35"/>
    <p:sldId id="310" r:id="rId36"/>
    <p:sldId id="311" r:id="rId37"/>
    <p:sldId id="312" r:id="rId38"/>
    <p:sldId id="313" r:id="rId39"/>
    <p:sldId id="314" r:id="rId40"/>
    <p:sldId id="316" r:id="rId41"/>
    <p:sldId id="318" r:id="rId42"/>
    <p:sldId id="32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9" autoAdjust="0"/>
    <p:restoredTop sz="96327"/>
  </p:normalViewPr>
  <p:slideViewPr>
    <p:cSldViewPr snapToGrid="0">
      <p:cViewPr varScale="1">
        <p:scale>
          <a:sx n="68" d="100"/>
          <a:sy n="68" d="100"/>
        </p:scale>
        <p:origin x="67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Average price per sq. ft of all the sold properties in each county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Average price per sq. ft of all the new listings in each county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Percent change in the 2 prices for each county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Counties with maximum change in price per sq. ft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Find the selling trend in top 5 performing counties from Analysis 1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Use this analysis to query the new listing data for top 5 performing counties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7A617F-135F-594C-AA21-AAD0B1ADD64C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FEF9B-4F9C-884F-A0AA-2497B108BE0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Provide a visualization to depict the distribution of hot properties in top performing counties</a:t>
          </a:r>
        </a:p>
      </dgm:t>
    </dgm:pt>
    <dgm:pt modelId="{553B0BD9-EB4D-7543-86B4-1B0F11588C41}" type="parTrans" cxnId="{4BE1033F-B6CC-C34E-ACA5-1D6ED433ABC8}">
      <dgm:prSet/>
      <dgm:spPr/>
      <dgm:t>
        <a:bodyPr/>
        <a:lstStyle/>
        <a:p>
          <a:endParaRPr lang="en-US"/>
        </a:p>
      </dgm:t>
    </dgm:pt>
    <dgm:pt modelId="{54761F45-90D0-6F44-A657-689D8B647626}" type="sibTrans" cxnId="{4BE1033F-B6CC-C34E-ACA5-1D6ED433ABC8}">
      <dgm:prSet/>
      <dgm:spPr/>
      <dgm:t>
        <a:bodyPr/>
        <a:lstStyle/>
        <a:p>
          <a:endParaRPr lang="en-US"/>
        </a:p>
      </dgm:t>
    </dgm:pt>
    <dgm:pt modelId="{AA62D3A7-670F-A24A-95AF-149B20F47C52}" type="pres">
      <dgm:prSet presAssocID="{677A617F-135F-594C-AA21-AAD0B1ADD64C}" presName="linear" presStyleCnt="0">
        <dgm:presLayoutVars>
          <dgm:animLvl val="lvl"/>
          <dgm:resizeHandles val="exact"/>
        </dgm:presLayoutVars>
      </dgm:prSet>
      <dgm:spPr/>
    </dgm:pt>
    <dgm:pt modelId="{32801F59-99CA-9741-B490-08422CC01A4B}" type="pres">
      <dgm:prSet presAssocID="{748FEF9B-4F9C-884F-A0AA-2497B108BE0B}" presName="parentText" presStyleLbl="node1" presStyleIdx="0" presStyleCnt="1" custLinFactNeighborX="-33333" custLinFactNeighborY="-52043">
        <dgm:presLayoutVars>
          <dgm:chMax val="0"/>
          <dgm:bulletEnabled val="1"/>
        </dgm:presLayoutVars>
      </dgm:prSet>
      <dgm:spPr/>
    </dgm:pt>
  </dgm:ptLst>
  <dgm:cxnLst>
    <dgm:cxn modelId="{4BE1033F-B6CC-C34E-ACA5-1D6ED433ABC8}" srcId="{677A617F-135F-594C-AA21-AAD0B1ADD64C}" destId="{748FEF9B-4F9C-884F-A0AA-2497B108BE0B}" srcOrd="0" destOrd="0" parTransId="{553B0BD9-EB4D-7543-86B4-1B0F11588C41}" sibTransId="{54761F45-90D0-6F44-A657-689D8B647626}"/>
    <dgm:cxn modelId="{9C2AE47A-4724-654B-8ACD-FB0103776F2D}" type="presOf" srcId="{677A617F-135F-594C-AA21-AAD0B1ADD64C}" destId="{AA62D3A7-670F-A24A-95AF-149B20F47C52}" srcOrd="0" destOrd="0" presId="urn:microsoft.com/office/officeart/2005/8/layout/vList2"/>
    <dgm:cxn modelId="{87DD78B2-613C-4141-8C38-397084C75AE3}" type="presOf" srcId="{748FEF9B-4F9C-884F-A0AA-2497B108BE0B}" destId="{32801F59-99CA-9741-B490-08422CC01A4B}" srcOrd="0" destOrd="0" presId="urn:microsoft.com/office/officeart/2005/8/layout/vList2"/>
    <dgm:cxn modelId="{E375F015-10EE-474C-B31E-8F9616EB2FCA}" type="presParOf" srcId="{AA62D3A7-670F-A24A-95AF-149B20F47C52}" destId="{32801F59-99CA-9741-B490-08422CC01A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1193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Average price per sq. ft of all the sold properties in each county</a:t>
          </a:r>
        </a:p>
      </dsp:txBody>
      <dsp:txXfrm>
        <a:off x="58257" y="58257"/>
        <a:ext cx="93576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1193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Average price per sq. ft of all the new listings in each county</a:t>
          </a:r>
        </a:p>
      </dsp:txBody>
      <dsp:txXfrm>
        <a:off x="58257" y="58257"/>
        <a:ext cx="9357686" cy="1076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91143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Percent change in the 2 prices for each county</a:t>
          </a:r>
        </a:p>
      </dsp:txBody>
      <dsp:txXfrm>
        <a:off x="44492" y="44492"/>
        <a:ext cx="9385216" cy="82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839474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Counties with maximum change in price per sq. ft</a:t>
          </a:r>
        </a:p>
      </dsp:txBody>
      <dsp:txXfrm>
        <a:off x="40980" y="40980"/>
        <a:ext cx="9392240" cy="757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1193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Find the selling trend in top 5 performing counties from Analysis 1</a:t>
          </a:r>
        </a:p>
      </dsp:txBody>
      <dsp:txXfrm>
        <a:off x="58257" y="58257"/>
        <a:ext cx="9357686" cy="10768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1193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 this analysis to query the new listing data for top 5 performing counties</a:t>
          </a:r>
        </a:p>
      </dsp:txBody>
      <dsp:txXfrm>
        <a:off x="58257" y="58257"/>
        <a:ext cx="9357686" cy="10768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F59-99CA-9741-B490-08422CC01A4B}">
      <dsp:nvSpPr>
        <dsp:cNvPr id="0" name=""/>
        <dsp:cNvSpPr/>
      </dsp:nvSpPr>
      <dsp:spPr>
        <a:xfrm>
          <a:off x="0" y="0"/>
          <a:ext cx="9474200" cy="1193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Provide a visualization to depict the distribution of hot properties in top performing counties</a:t>
          </a:r>
        </a:p>
      </dsp:txBody>
      <dsp:txXfrm>
        <a:off x="58257" y="58257"/>
        <a:ext cx="9357686" cy="107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019F5-DBE4-C64E-B3ED-C04AC70E404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86189-F689-7748-A530-6E5651EE5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7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86189-F689-7748-A530-6E5651EE5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86189-F689-7748-A530-6E5651EE5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8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4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9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5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6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9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56889-69BE-4FAE-8504-B2E0CD6F6AD6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D421C-AC43-46EA-AFC2-C572394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ag&#10;&#10;Description automatically generated">
            <a:extLst>
              <a:ext uri="{FF2B5EF4-FFF2-40B4-BE49-F238E27FC236}">
                <a16:creationId xmlns:a16="http://schemas.microsoft.com/office/drawing/2014/main" id="{02DD5040-7E30-44E5-96C2-9981C9B1461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r="5511" b="-1"/>
          <a:stretch/>
        </p:blipFill>
        <p:spPr>
          <a:xfrm>
            <a:off x="189913" y="0"/>
            <a:ext cx="11812173" cy="5064369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40" name="Rectangle 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-365760" y="5241983"/>
            <a:ext cx="12192000" cy="1983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Analytics Project – Real Estate in California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4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Student name - Shruti Bhalotiya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4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Net ID - eg7732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endParaRPr lang="en-US" sz="36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1" name="Straight Connector 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6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508500" y="1122930"/>
            <a:ext cx="6096000" cy="55750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Loop through each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Map the percent change in price per sq. ft against the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Plot 2 graphs 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Top 10 performers (counties that have seen maximum spike in avg price per sq. ft)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Bottom 10 performers (counties that have seen maximum fall in avg price per sq. ft)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062102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  <a:r>
              <a:rPr lang="en-US" sz="20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542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 : graph 3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300BA-68E0-134D-B0F2-F2ADDF5A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34" y="1314476"/>
            <a:ext cx="8712200" cy="42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Conclusion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F044B-F85E-F943-A779-FE7DA4FA3ED0}"/>
              </a:ext>
            </a:extLst>
          </p:cNvPr>
          <p:cNvSpPr/>
          <p:nvPr/>
        </p:nvSpPr>
        <p:spPr>
          <a:xfrm>
            <a:off x="4032514" y="1762036"/>
            <a:ext cx="741018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Amador, Nevada shows drastic fall in price per sq. ft whereas County “Placer” is a performer county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 potential investor can think to buy a property listed in top 10 counties because avg price per sq. ft has increased</a:t>
            </a:r>
          </a:p>
        </p:txBody>
      </p:sp>
    </p:spTree>
    <p:extLst>
      <p:ext uri="{BB962C8B-B14F-4D97-AF65-F5344CB8AC3E}">
        <p14:creationId xmlns:p14="http://schemas.microsoft.com/office/powerpoint/2010/main" val="376885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5016500" y="29915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Find the “Hot Properties” in Top performing counties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5016500" y="25298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Problem Statement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5EE36-B2AD-AD47-AACA-F9AF63B4B9E8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</a:t>
            </a:r>
            <a:endParaRPr lang="en-US" sz="22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8B658-5353-9244-942E-82DC1693F07C}"/>
              </a:ext>
            </a:extLst>
          </p:cNvPr>
          <p:cNvSpPr/>
          <p:nvPr/>
        </p:nvSpPr>
        <p:spPr>
          <a:xfrm>
            <a:off x="2413000" y="5634335"/>
            <a:ext cx="925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“Hot Property”:</a:t>
            </a:r>
            <a:r>
              <a:rPr lang="en-US" dirty="0"/>
              <a:t> is a property available in top performing counties which matches the attributes that are sold the most in the county.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36593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4483100" y="574070"/>
            <a:ext cx="74803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Find the selling trend in top 5 performing counties from Analysis 1 on number of beds, baths, area, locality and property type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this analysis to query the new listing data for top 5 performing counties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 a visualization to depict the distribution of hot properties in top performing counties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905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483100" y="1612698"/>
            <a:ext cx="75565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Extract data for each top performing county on different attributes like baths, beds, area, locality and property type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Use subplot to provide visualization of each parameter for all counties</a:t>
            </a:r>
          </a:p>
          <a:p>
            <a:pPr lvl="3"/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722595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084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Graph 1/5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6B5C4-EE20-C444-8E1D-8C778600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34" y="1473200"/>
            <a:ext cx="8507730" cy="444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7A2E3-664B-4AA3-845A-94C52D7BE714}"/>
              </a:ext>
            </a:extLst>
          </p:cNvPr>
          <p:cNvSpPr txBox="1"/>
          <p:nvPr/>
        </p:nvSpPr>
        <p:spPr>
          <a:xfrm>
            <a:off x="2250831" y="6231988"/>
            <a:ext cx="962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e.g. – End user can read this graph as 3 beds are in more demand in Lake county  </a:t>
            </a:r>
          </a:p>
        </p:txBody>
      </p:sp>
    </p:spTree>
    <p:extLst>
      <p:ext uri="{BB962C8B-B14F-4D97-AF65-F5344CB8AC3E}">
        <p14:creationId xmlns:p14="http://schemas.microsoft.com/office/powerpoint/2010/main" val="86008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Graph 2/5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F119D-81F5-7F48-8D8A-EF327CF3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320800"/>
            <a:ext cx="8499602" cy="425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36221A-5B1C-4FAC-AB6A-2CD3C902D843}"/>
              </a:ext>
            </a:extLst>
          </p:cNvPr>
          <p:cNvSpPr/>
          <p:nvPr/>
        </p:nvSpPr>
        <p:spPr>
          <a:xfrm>
            <a:off x="2541563" y="5966149"/>
            <a:ext cx="9219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e.g. – End user can read this graph as 2 baths are in more demand in Lake county</a:t>
            </a:r>
          </a:p>
        </p:txBody>
      </p:sp>
    </p:spTree>
    <p:extLst>
      <p:ext uri="{BB962C8B-B14F-4D97-AF65-F5344CB8AC3E}">
        <p14:creationId xmlns:p14="http://schemas.microsoft.com/office/powerpoint/2010/main" val="356484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Graph 3/5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F7AB0-FE86-E74B-A5BF-40CE4D3A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1280160"/>
            <a:ext cx="8546846" cy="411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E5BBA3-F2A6-4077-AFFD-8B4F2853F9FC}"/>
              </a:ext>
            </a:extLst>
          </p:cNvPr>
          <p:cNvSpPr/>
          <p:nvPr/>
        </p:nvSpPr>
        <p:spPr>
          <a:xfrm>
            <a:off x="2640037" y="5975644"/>
            <a:ext cx="9303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e.g. – End user can read this graph as 1000-2000 sq. ft area houses are in more demand in Lake county</a:t>
            </a:r>
          </a:p>
        </p:txBody>
      </p:sp>
    </p:spTree>
    <p:extLst>
      <p:ext uri="{BB962C8B-B14F-4D97-AF65-F5344CB8AC3E}">
        <p14:creationId xmlns:p14="http://schemas.microsoft.com/office/powerpoint/2010/main" val="17902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Graph 4/5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3EA1E-F26E-774E-A83C-2AF66AA6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49" y="1136650"/>
            <a:ext cx="8582299" cy="4794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3F444D-D9D4-45C6-94B8-0C19A6D184FA}"/>
              </a:ext>
            </a:extLst>
          </p:cNvPr>
          <p:cNvSpPr/>
          <p:nvPr/>
        </p:nvSpPr>
        <p:spPr>
          <a:xfrm>
            <a:off x="2597833" y="6265870"/>
            <a:ext cx="9387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e.g. – End user can read this graph as more houses were sold in the ‘</a:t>
            </a:r>
            <a:r>
              <a:rPr lang="en-US" dirty="0" err="1"/>
              <a:t>Liverport</a:t>
            </a:r>
            <a:r>
              <a:rPr lang="en-US" dirty="0"/>
              <a:t>’ city in Lake county</a:t>
            </a:r>
          </a:p>
        </p:txBody>
      </p:sp>
    </p:spTree>
    <p:extLst>
      <p:ext uri="{BB962C8B-B14F-4D97-AF65-F5344CB8AC3E}">
        <p14:creationId xmlns:p14="http://schemas.microsoft.com/office/powerpoint/2010/main" val="390806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</a:t>
            </a: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endParaRPr lang="en-US" sz="22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346331" y="550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We managed to extract , clean and load the data for our individual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2866-ADDC-47B1-8196-4A849223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52" y="1197174"/>
            <a:ext cx="6921158" cy="55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Graph 5/5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9E01B-2FCF-A94E-A4A6-C37503BA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270000"/>
            <a:ext cx="8531788" cy="486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293C28-0D8D-49EF-A8D7-C7FAE16FFBB1}"/>
              </a:ext>
            </a:extLst>
          </p:cNvPr>
          <p:cNvSpPr/>
          <p:nvPr/>
        </p:nvSpPr>
        <p:spPr>
          <a:xfrm>
            <a:off x="2485291" y="6211669"/>
            <a:ext cx="900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e.g. – End user can read this graph as Single family houses were sold the most across all the counties</a:t>
            </a:r>
          </a:p>
        </p:txBody>
      </p:sp>
    </p:spTree>
    <p:extLst>
      <p:ext uri="{BB962C8B-B14F-4D97-AF65-F5344CB8AC3E}">
        <p14:creationId xmlns:p14="http://schemas.microsoft.com/office/powerpoint/2010/main" val="58090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483100" y="1612698"/>
            <a:ext cx="75565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/>
              <a:t>Eg</a:t>
            </a:r>
            <a:r>
              <a:rPr lang="en-US" sz="2400" dirty="0"/>
              <a:t> : From Step 1, for county Lake, we analyzed that the most in-demand property is a “2-3 Bedroom , 2-3  Bathroom, Single Family”  home in “Lakeport” with area approximately 2000 sq. ft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Use these conditions to check how many such properties are listed for sell in county Lake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Repeat this exercise for each of the top 5 counties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Create a dataset of the result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Thus, we will get 17 hot properties out of approx. 3600 </a:t>
            </a:r>
          </a:p>
          <a:p>
            <a:pPr lvl="3"/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868920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4194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 output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A0FFE-1E11-C44F-8A75-ECF7D94C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34" y="114269"/>
            <a:ext cx="8799566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483100" y="1612698"/>
            <a:ext cx="75565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Plot a pie chart for the “hot property” from previous step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Use this chart to depict the distribution of hot properties in top performing counties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</a:t>
            </a:r>
          </a:p>
          <a:p>
            <a:pPr lvl="3"/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962842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584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2: Graph 6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23590-2523-4E46-9837-EB8107C0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85436"/>
            <a:ext cx="8286750" cy="39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3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2 :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Conclusion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F044B-F85E-F943-A779-FE7DA4FA3ED0}"/>
              </a:ext>
            </a:extLst>
          </p:cNvPr>
          <p:cNvSpPr/>
          <p:nvPr/>
        </p:nvSpPr>
        <p:spPr>
          <a:xfrm>
            <a:off x="4032514" y="1762036"/>
            <a:ext cx="7410186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From Analysis 2, we can conclude that most of the properties are classified as “Hot Property” are listed in county ‘San Luis Obispo’ and county ‘Riverside’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Each of the 2 counties have 8 properties listed which can be a potentially good investment for real estate investors.</a:t>
            </a:r>
          </a:p>
        </p:txBody>
      </p:sp>
    </p:spTree>
    <p:extLst>
      <p:ext uri="{BB962C8B-B14F-4D97-AF65-F5344CB8AC3E}">
        <p14:creationId xmlns:p14="http://schemas.microsoft.com/office/powerpoint/2010/main" val="10768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5016500" y="29915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From the Hot Properties, can we predict the Best Properties for investment?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5016500" y="25298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Problem Statement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5EE36-B2AD-AD47-AACA-F9AF63B4B9E8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3</a:t>
            </a:r>
            <a:endParaRPr lang="en-US" sz="22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E96DB-3291-AD47-B40C-414B55E1337F}"/>
              </a:ext>
            </a:extLst>
          </p:cNvPr>
          <p:cNvSpPr/>
          <p:nvPr/>
        </p:nvSpPr>
        <p:spPr>
          <a:xfrm>
            <a:off x="2895600" y="5658535"/>
            <a:ext cx="877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“Best Property”:</a:t>
            </a:r>
            <a:r>
              <a:rPr lang="en-US" dirty="0"/>
              <a:t> is a property available in top performing counties which has price per sq. ft less than average price per sq. ft in a particular county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25125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4483100" y="574070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Use the Hot Properties list from Analysis 2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Loop through each property and compare the price per sq. ft to the average price per sq. ft of all the sold properties in that county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Mark the properties which has price lesser than or equal to the average price per sq. ft of sold properties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At the end, we will have a list of Best Properties (7 best properties out 17 hot properties) for investment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3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7730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3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F986C-1534-6146-B8A7-D44A5BE3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8" y="339931"/>
            <a:ext cx="8447315" cy="56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5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11A4B9-76AF-8947-8A3B-6544458B4CB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3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99673-5559-B04F-99B5-A511BEF6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58" y="1456325"/>
            <a:ext cx="8454571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9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5016500" y="29915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Find the “top performing” counties in California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5016500" y="25298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Problem Statement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5EE36-B2AD-AD47-AACA-F9AF63B4B9E8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</a:t>
            </a:r>
            <a:endParaRPr lang="en-US" sz="22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15C91D-277A-8041-AD07-786DD0A41C8E}"/>
              </a:ext>
            </a:extLst>
          </p:cNvPr>
          <p:cNvSpPr/>
          <p:nvPr/>
        </p:nvSpPr>
        <p:spPr>
          <a:xfrm>
            <a:off x="2413000" y="5634335"/>
            <a:ext cx="925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“Top Performing County”:</a:t>
            </a:r>
            <a:r>
              <a:rPr lang="en-US" dirty="0"/>
              <a:t> is a county which has seen a hike in the price per </a:t>
            </a:r>
            <a:r>
              <a:rPr lang="en-US" dirty="0" err="1"/>
              <a:t>sq.ft</a:t>
            </a:r>
            <a:r>
              <a:rPr lang="en-US" dirty="0"/>
              <a:t> compared to the price per sq. ft of properties sold.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327951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3 :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Conclusion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F044B-F85E-F943-A779-FE7DA4FA3ED0}"/>
              </a:ext>
            </a:extLst>
          </p:cNvPr>
          <p:cNvSpPr/>
          <p:nvPr/>
        </p:nvSpPr>
        <p:spPr>
          <a:xfrm>
            <a:off x="4032514" y="1209441"/>
            <a:ext cx="7410186" cy="586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From Analysis 3 , we can conclude that properties in ‘San Luis Obispo’ are the best properties for investment purposes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In this county, properties were sold in the past at the rate of $333 per sq. ft on an average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New properties are listed at $389 per sq. ft , thus an average hike of  16.5% in property rate making this county as one of the top performing counties in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county has 8 properties listed that matches the criteria of most frequently sold property types in the past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Out of these 8 properties, 6 properties today are listed at a price less than $389 per sq. ft, which is the average property rate in this county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makes these 6 properties as the “Best Properties” in California to invest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2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8196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Project Analysis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F044B-F85E-F943-A779-FE7DA4FA3ED0}"/>
              </a:ext>
            </a:extLst>
          </p:cNvPr>
          <p:cNvSpPr/>
          <p:nvPr/>
        </p:nvSpPr>
        <p:spPr>
          <a:xfrm>
            <a:off x="4032514" y="1209441"/>
            <a:ext cx="7410186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goal of this project is to identify the best properties for investment in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We started our analysis with more than 3000 listings across 36 counties in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Using different data points and data analysis, we narrowed down the list to 17 hot properties across top 3 counties in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We pushed our analysis further to get a precise list of best properties for investment and came up with 6 properties in 1 county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beneficially of this analysis are potential investors, real estate brokers, construction companies etc.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33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ag&#10;&#10;Description automatically generated">
            <a:extLst>
              <a:ext uri="{FF2B5EF4-FFF2-40B4-BE49-F238E27FC236}">
                <a16:creationId xmlns:a16="http://schemas.microsoft.com/office/drawing/2014/main" id="{02DD5040-7E30-44E5-96C2-9981C9B146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r="5511" b="-1"/>
          <a:stretch/>
        </p:blipFill>
        <p:spPr>
          <a:xfrm>
            <a:off x="20" y="542705"/>
            <a:ext cx="12191980" cy="6857990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490537" y="5570459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Putting all together</a:t>
            </a:r>
            <a:endParaRPr lang="en-US" sz="36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92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05219-7A6C-8E4A-8606-4D7B5C1B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" y="1753997"/>
            <a:ext cx="3726779" cy="3350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10F38-7C52-A84C-BE74-1AFF45D1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82" y="1753997"/>
            <a:ext cx="3759541" cy="3350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D0414-49E2-154E-A18C-560607B4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929" y="1753996"/>
            <a:ext cx="3723129" cy="33500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5EA4FC-A8D2-BA49-AD1A-0C2FCEC55D1C}"/>
              </a:ext>
            </a:extLst>
          </p:cNvPr>
          <p:cNvGrpSpPr/>
          <p:nvPr/>
        </p:nvGrpSpPr>
        <p:grpSpPr>
          <a:xfrm>
            <a:off x="170942" y="226283"/>
            <a:ext cx="11850116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059BDE-B9AA-1048-89F1-90947CD3B0F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B6279D12-85ED-274C-BC7F-CC84A6B2C630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Scatter map plot for New Listing, Hot Listing and Best Listing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909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ag&#10;&#10;Description automatically generated">
            <a:extLst>
              <a:ext uri="{FF2B5EF4-FFF2-40B4-BE49-F238E27FC236}">
                <a16:creationId xmlns:a16="http://schemas.microsoft.com/office/drawing/2014/main" id="{02DD5040-7E30-44E5-96C2-9981C9B146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r="551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490537" y="5688417"/>
            <a:ext cx="11210925" cy="98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cap="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 visualizations &amp; Highlights of the project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endParaRPr lang="en-US" sz="36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708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Interactive bar graph for new listing to check the availability of the properties based on user selection</a:t>
              </a:r>
              <a:endParaRPr lang="en-US" sz="2800" kern="12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A3BFEEF-09F9-2E44-A0DF-9349F442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10" y="2565400"/>
            <a:ext cx="8388350" cy="429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B9D1D3-6DD4-4A49-9592-2D290672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078162"/>
            <a:ext cx="3175000" cy="149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C1BA7-D81C-4179-BDBE-0CEC478CB8DD}"/>
              </a:ext>
            </a:extLst>
          </p:cNvPr>
          <p:cNvSpPr txBox="1"/>
          <p:nvPr/>
        </p:nvSpPr>
        <p:spPr>
          <a:xfrm>
            <a:off x="6845300" y="1322363"/>
            <a:ext cx="53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From the drop down, end user can select his/her  requirement and get the result of new listing for California State (~3600 properties across 36 counties)</a:t>
            </a:r>
          </a:p>
        </p:txBody>
      </p:sp>
    </p:spTree>
    <p:extLst>
      <p:ext uri="{BB962C8B-B14F-4D97-AF65-F5344CB8AC3E}">
        <p14:creationId xmlns:p14="http://schemas.microsoft.com/office/powerpoint/2010/main" val="3795870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Interactive Crosstab graph to compare hot properties based on commute scores</a:t>
              </a:r>
              <a:endParaRPr lang="en-US" sz="2800" kern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285CC2-50CC-4AAA-BE7C-0D724FF2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65" y="1450231"/>
            <a:ext cx="8603755" cy="52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Plotting all properties on California Map</a:t>
              </a:r>
              <a:endParaRPr lang="en-US" sz="2800" kern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FF301EB-48EB-2144-BA65-9D3F2051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01" y="1233574"/>
            <a:ext cx="6022939" cy="5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1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Plotting hot properties on California Map</a:t>
              </a:r>
              <a:endParaRPr lang="en-US" sz="2800" kern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723B808-FE61-9040-92CE-9575A609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62" y="1078162"/>
            <a:ext cx="6346698" cy="56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Plotting best properties on California Map</a:t>
              </a:r>
              <a:endParaRPr lang="en-US" sz="2800" kern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03E399-FE3F-1C4B-8C6D-AC7FF40D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01" y="1148254"/>
            <a:ext cx="6125969" cy="5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F0A0AD-2D26-5243-98EA-EC54DABC4EBF}"/>
              </a:ext>
            </a:extLst>
          </p:cNvPr>
          <p:cNvSpPr/>
          <p:nvPr/>
        </p:nvSpPr>
        <p:spPr>
          <a:xfrm>
            <a:off x="4483100" y="574070"/>
            <a:ext cx="6096000" cy="6683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Find the average price per sq. ft of all the sold properties in each county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Find the average price per sq. ft of all the new properties listed in each county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Find the percent change in the 2 prices (Sold price and new price) for each county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Counties which have seen maximum increase in average price per sq. ft are the top performing counties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4222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Challenges faced </a:t>
              </a:r>
              <a:endParaRPr lang="en-US" sz="2800" kern="1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482AEC-7148-4EC2-BE0F-FEF1CE7B9916}"/>
              </a:ext>
            </a:extLst>
          </p:cNvPr>
          <p:cNvSpPr/>
          <p:nvPr/>
        </p:nvSpPr>
        <p:spPr>
          <a:xfrm>
            <a:off x="4318000" y="179000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Forbidden Error while extracting data from Redfin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As compared to other sites some attributes like Type, Transit etc. had lot of sub-categories in Redfin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Mixed type of same attribute as Price were present as both Text and Numeric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Fetching latitude and longitude for the address using geopy.geocoders library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Imposed California map on the scatter plot to display as property listing on map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06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2BB3D-6794-AE4A-905F-5809FD540B00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7857-6F8F-4943-AFA5-896F9C81243C}"/>
              </a:ext>
            </a:extLst>
          </p:cNvPr>
          <p:cNvGrpSpPr/>
          <p:nvPr/>
        </p:nvGrpSpPr>
        <p:grpSpPr>
          <a:xfrm>
            <a:off x="2628900" y="197708"/>
            <a:ext cx="9474200" cy="839474"/>
            <a:chOff x="0" y="0"/>
            <a:chExt cx="9474200" cy="8394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2FBF7-D12D-B147-9A77-84C912D2C615}"/>
                </a:ext>
              </a:extLst>
            </p:cNvPr>
            <p:cNvSpPr/>
            <p:nvPr/>
          </p:nvSpPr>
          <p:spPr>
            <a:xfrm>
              <a:off x="0" y="0"/>
              <a:ext cx="9474200" cy="839474"/>
            </a:xfrm>
            <a:prstGeom prst="roundRect">
              <a:avLst/>
            </a:prstGeom>
            <a:grpFill/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39B9A1A-2EBD-8544-A2B1-BCE1C9F031FC}"/>
                </a:ext>
              </a:extLst>
            </p:cNvPr>
            <p:cNvSpPr txBox="1"/>
            <p:nvPr/>
          </p:nvSpPr>
          <p:spPr>
            <a:xfrm>
              <a:off x="40980" y="40980"/>
              <a:ext cx="9392240" cy="7575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What we learnt</a:t>
              </a:r>
              <a:endParaRPr lang="en-US" sz="2800" kern="1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482AEC-7148-4EC2-BE0F-FEF1CE7B9916}"/>
              </a:ext>
            </a:extLst>
          </p:cNvPr>
          <p:cNvSpPr/>
          <p:nvPr/>
        </p:nvSpPr>
        <p:spPr>
          <a:xfrm>
            <a:off x="4318000" y="179000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Explored various python 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Learnt how to implement interactive graph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Learnt how to fetch latitude and longitude for address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Learnt how to add image as a header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Overall good python hands on practice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Learnt how to add image in the header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Learnt how to insert background style in the graph </a:t>
            </a:r>
            <a:r>
              <a:rPr lang="en-US" b="1" dirty="0">
                <a:solidFill>
                  <a:srgbClr val="000000"/>
                </a:solidFill>
              </a:rPr>
              <a:t>(‘dark_background’ is used for this project)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426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ank you image for powerpoint">
            <a:extLst>
              <a:ext uri="{FF2B5EF4-FFF2-40B4-BE49-F238E27FC236}">
                <a16:creationId xmlns:a16="http://schemas.microsoft.com/office/drawing/2014/main" id="{613E66A7-194E-4A19-93BB-D92048FEC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 b="167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483100" y="1612698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Group all the Sold Property listing by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Loop through each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Add the “per sq. ft” price for each property for a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Divide this by number of properties in each county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Formula (for each county):</a:t>
            </a:r>
          </a:p>
          <a:p>
            <a:pPr lvl="1"/>
            <a:r>
              <a:rPr lang="en-US" sz="2400" dirty="0"/>
              <a:t> </a:t>
            </a:r>
          </a:p>
          <a:p>
            <a:pPr lvl="1"/>
            <a:r>
              <a:rPr lang="en-US" sz="2400" dirty="0"/>
              <a:t>∑(per sq. ft) for each sold property / Number of properties</a:t>
            </a:r>
          </a:p>
          <a:p>
            <a:pPr lvl="3"/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550399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201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944344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B99E3-D1CB-F845-A347-0EA77F7FA70F}"/>
              </a:ext>
            </a:extLst>
          </p:cNvPr>
          <p:cNvSpPr/>
          <p:nvPr/>
        </p:nvSpPr>
        <p:spPr>
          <a:xfrm>
            <a:off x="4483100" y="1612698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Group all the New Property listing by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Loop through each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Add the “per sq. ft” price for each property for a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Divide this by number of properties in each county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Formula (for each county):</a:t>
            </a:r>
          </a:p>
          <a:p>
            <a:pPr lvl="1"/>
            <a:r>
              <a:rPr lang="en-US" sz="2400" dirty="0"/>
              <a:t>∑(per sq. ft) for each new property / Number of properties</a:t>
            </a:r>
          </a:p>
          <a:p>
            <a:pPr lvl="3"/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  <a:p>
            <a:pPr marL="1714500" lvl="3" indent="-342900"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7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518B99-F15A-8F4C-8E81-150781D99DC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1</a:t>
            </a: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D99C8-9471-EB4B-9FEB-13327BD2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875366"/>
            <a:ext cx="8267699" cy="46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9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24F63-D425-E04A-877A-D270C19D8F69}"/>
              </a:ext>
            </a:extLst>
          </p:cNvPr>
          <p:cNvSpPr/>
          <p:nvPr/>
        </p:nvSpPr>
        <p:spPr>
          <a:xfrm>
            <a:off x="4483100" y="161269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X= Avg price per sq. ft for sold property for each county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Y= Avg price per sq. ft for new property for each county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Percent change = [(X –Y)/X]*100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5ED822-96DB-7646-8C64-258BC8C05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834598"/>
              </p:ext>
            </p:extLst>
          </p:nvPr>
        </p:nvGraphicFramePr>
        <p:xfrm>
          <a:off x="2425700" y="160018"/>
          <a:ext cx="947420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307C2E-3F4A-E44D-9AFC-A725903E7D39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</a:t>
            </a:r>
            <a:r>
              <a:rPr lang="en-US" sz="20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404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11A4B9-76AF-8947-8A3B-6544458B4CB5}"/>
              </a:ext>
            </a:extLst>
          </p:cNvPr>
          <p:cNvSpPr/>
          <p:nvPr/>
        </p:nvSpPr>
        <p:spPr>
          <a:xfrm>
            <a:off x="0" y="0"/>
            <a:ext cx="2006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829B9-7BA7-4F35-A8FF-236C86788C9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1 : graph 2</a:t>
            </a:r>
            <a:endParaRPr lang="en-US" sz="200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9B96-F564-FE43-B0F0-8C4EFED1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99" y="941496"/>
            <a:ext cx="8373857" cy="43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1637</Words>
  <Application>Microsoft Office PowerPoint</Application>
  <PresentationFormat>Widescreen</PresentationFormat>
  <Paragraphs>186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shrutibhalotiyausa@gmail.com</dc:creator>
  <cp:lastModifiedBy>shrutibhalotiyausa@gmail.com</cp:lastModifiedBy>
  <cp:revision>10</cp:revision>
  <dcterms:created xsi:type="dcterms:W3CDTF">2020-03-14T18:07:22Z</dcterms:created>
  <dcterms:modified xsi:type="dcterms:W3CDTF">2020-03-15T05:12:18Z</dcterms:modified>
</cp:coreProperties>
</file>